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97675" cy="9926638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 userDrawn="1">
          <p15:clr>
            <a:srgbClr val="A4A3A4"/>
          </p15:clr>
        </p15:guide>
        <p15:guide id="2" pos="95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A0A"/>
    <a:srgbClr val="E8E100"/>
    <a:srgbClr val="C7D301"/>
    <a:srgbClr val="D69C00"/>
    <a:srgbClr val="006242"/>
    <a:srgbClr val="C3CDE0"/>
    <a:srgbClr val="FFFAFA"/>
    <a:srgbClr val="B41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60"/>
  </p:normalViewPr>
  <p:slideViewPr>
    <p:cSldViewPr showGuides="1">
      <p:cViewPr varScale="1">
        <p:scale>
          <a:sx n="18" d="100"/>
          <a:sy n="18" d="100"/>
        </p:scale>
        <p:origin x="3078" y="54"/>
      </p:cViewPr>
      <p:guideLst>
        <p:guide orient="horz" pos="13483"/>
        <p:guide pos="95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346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71FFC-2554-448D-98A6-75C2F5A49558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945B7-616C-47FB-859D-82A04F538B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10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073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4986440"/>
            <a:ext cx="27251978" cy="244827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4000" y="9988665"/>
            <a:ext cx="27251978" cy="282516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51399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1B299295-1D72-40DD-97B4-54C6D75E8B31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45661" y="39677167"/>
            <a:ext cx="9588659" cy="22791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170064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2B84F50E-FBEB-4C51-8B82-D2ABC5B86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236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6464734" y="2289074"/>
            <a:ext cx="5109748" cy="48694696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35504" y="2289074"/>
            <a:ext cx="14824573" cy="486946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51399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1B299295-1D72-40DD-97B4-54C6D75E8B31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45661" y="39677167"/>
            <a:ext cx="9588659" cy="22791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170064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2B84F50E-FBEB-4C51-8B82-D2ABC5B86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31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691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04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35501" y="13318210"/>
            <a:ext cx="9967158" cy="37665561"/>
          </a:xfrm>
          <a:prstGeom prst="rect">
            <a:avLst/>
          </a:prstGeom>
        </p:spPr>
        <p:txBody>
          <a:bodyPr/>
          <a:lstStyle>
            <a:lvl1pPr>
              <a:defRPr sz="25583"/>
            </a:lvl1pPr>
            <a:lvl2pPr>
              <a:defRPr sz="21985"/>
            </a:lvl2pPr>
            <a:lvl3pPr>
              <a:defRPr sz="18187"/>
            </a:lvl3pPr>
            <a:lvl4pPr>
              <a:defRPr sz="16390"/>
            </a:lvl4pPr>
            <a:lvl5pPr>
              <a:defRPr sz="16390"/>
            </a:lvl5pPr>
            <a:lvl6pPr>
              <a:defRPr sz="16390"/>
            </a:lvl6pPr>
            <a:lvl7pPr>
              <a:defRPr sz="16390"/>
            </a:lvl7pPr>
            <a:lvl8pPr>
              <a:defRPr sz="16390"/>
            </a:lvl8pPr>
            <a:lvl9pPr>
              <a:defRPr sz="1639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1607327" y="13318210"/>
            <a:ext cx="9967158" cy="37665561"/>
          </a:xfrm>
          <a:prstGeom prst="rect">
            <a:avLst/>
          </a:prstGeom>
        </p:spPr>
        <p:txBody>
          <a:bodyPr/>
          <a:lstStyle>
            <a:lvl1pPr>
              <a:defRPr sz="25583"/>
            </a:lvl1pPr>
            <a:lvl2pPr>
              <a:defRPr sz="21985"/>
            </a:lvl2pPr>
            <a:lvl3pPr>
              <a:defRPr sz="18187"/>
            </a:lvl3pPr>
            <a:lvl4pPr>
              <a:defRPr sz="16390"/>
            </a:lvl4pPr>
            <a:lvl5pPr>
              <a:defRPr sz="16390"/>
            </a:lvl5pPr>
            <a:lvl6pPr>
              <a:defRPr sz="16390"/>
            </a:lvl6pPr>
            <a:lvl7pPr>
              <a:defRPr sz="16390"/>
            </a:lvl7pPr>
            <a:lvl8pPr>
              <a:defRPr sz="16390"/>
            </a:lvl8pPr>
            <a:lvl9pPr>
              <a:defRPr sz="1639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727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1714326"/>
            <a:ext cx="27251978" cy="71347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001" y="9582378"/>
            <a:ext cx="13378914" cy="399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85" b="1"/>
            </a:lvl1pPr>
            <a:lvl2pPr marL="4173823" indent="0">
              <a:buNone/>
              <a:defRPr sz="18187" b="1"/>
            </a:lvl2pPr>
            <a:lvl3pPr marL="8347658" indent="0">
              <a:buNone/>
              <a:defRPr sz="16390" b="1"/>
            </a:lvl3pPr>
            <a:lvl4pPr marL="12521481" indent="0">
              <a:buNone/>
              <a:defRPr sz="14589" b="1"/>
            </a:lvl4pPr>
            <a:lvl5pPr marL="16695311" indent="0">
              <a:buNone/>
              <a:defRPr sz="14589" b="1"/>
            </a:lvl5pPr>
            <a:lvl6pPr marL="20869137" indent="0">
              <a:buNone/>
              <a:defRPr sz="14589" b="1"/>
            </a:lvl6pPr>
            <a:lvl7pPr marL="25042965" indent="0">
              <a:buNone/>
              <a:defRPr sz="14589" b="1"/>
            </a:lvl7pPr>
            <a:lvl8pPr marL="29216792" indent="0">
              <a:buNone/>
              <a:defRPr sz="14589" b="1"/>
            </a:lvl8pPr>
            <a:lvl9pPr marL="33390621" indent="0">
              <a:buNone/>
              <a:defRPr sz="14589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  <a:prstGeom prst="rect">
            <a:avLst/>
          </a:prstGeom>
        </p:spPr>
        <p:txBody>
          <a:bodyPr/>
          <a:lstStyle>
            <a:lvl1pPr>
              <a:defRPr sz="21985"/>
            </a:lvl1pPr>
            <a:lvl2pPr>
              <a:defRPr sz="18187"/>
            </a:lvl2pPr>
            <a:lvl3pPr>
              <a:defRPr sz="16390"/>
            </a:lvl3pPr>
            <a:lvl4pPr>
              <a:defRPr sz="14589"/>
            </a:lvl4pPr>
            <a:lvl5pPr>
              <a:defRPr sz="14589"/>
            </a:lvl5pPr>
            <a:lvl6pPr>
              <a:defRPr sz="14589"/>
            </a:lvl6pPr>
            <a:lvl7pPr>
              <a:defRPr sz="14589"/>
            </a:lvl7pPr>
            <a:lvl8pPr>
              <a:defRPr sz="14589"/>
            </a:lvl8pPr>
            <a:lvl9pPr>
              <a:defRPr sz="14589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10" y="9582378"/>
            <a:ext cx="13384168" cy="399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985" b="1"/>
            </a:lvl1pPr>
            <a:lvl2pPr marL="4173823" indent="0">
              <a:buNone/>
              <a:defRPr sz="18187" b="1"/>
            </a:lvl2pPr>
            <a:lvl3pPr marL="8347658" indent="0">
              <a:buNone/>
              <a:defRPr sz="16390" b="1"/>
            </a:lvl3pPr>
            <a:lvl4pPr marL="12521481" indent="0">
              <a:buNone/>
              <a:defRPr sz="14589" b="1"/>
            </a:lvl4pPr>
            <a:lvl5pPr marL="16695311" indent="0">
              <a:buNone/>
              <a:defRPr sz="14589" b="1"/>
            </a:lvl5pPr>
            <a:lvl6pPr marL="20869137" indent="0">
              <a:buNone/>
              <a:defRPr sz="14589" b="1"/>
            </a:lvl6pPr>
            <a:lvl7pPr marL="25042965" indent="0">
              <a:buNone/>
              <a:defRPr sz="14589" b="1"/>
            </a:lvl7pPr>
            <a:lvl8pPr marL="29216792" indent="0">
              <a:buNone/>
              <a:defRPr sz="14589" b="1"/>
            </a:lvl8pPr>
            <a:lvl9pPr marL="33390621" indent="0">
              <a:buNone/>
              <a:defRPr sz="14589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10" y="13575850"/>
            <a:ext cx="13384168" cy="24664452"/>
          </a:xfrm>
          <a:prstGeom prst="rect">
            <a:avLst/>
          </a:prstGeom>
        </p:spPr>
        <p:txBody>
          <a:bodyPr/>
          <a:lstStyle>
            <a:lvl1pPr>
              <a:defRPr sz="21985"/>
            </a:lvl1pPr>
            <a:lvl2pPr>
              <a:defRPr sz="18187"/>
            </a:lvl2pPr>
            <a:lvl3pPr>
              <a:defRPr sz="16390"/>
            </a:lvl3pPr>
            <a:lvl4pPr>
              <a:defRPr sz="14589"/>
            </a:lvl4pPr>
            <a:lvl5pPr>
              <a:defRPr sz="14589"/>
            </a:lvl5pPr>
            <a:lvl6pPr>
              <a:defRPr sz="14589"/>
            </a:lvl6pPr>
            <a:lvl7pPr>
              <a:defRPr sz="14589"/>
            </a:lvl7pPr>
            <a:lvl8pPr>
              <a:defRPr sz="14589"/>
            </a:lvl8pPr>
            <a:lvl9pPr>
              <a:defRPr sz="14589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151399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1B299295-1D72-40DD-97B4-54C6D75E8B31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10345661" y="39677167"/>
            <a:ext cx="9588659" cy="22791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2170064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2B84F50E-FBEB-4C51-8B82-D2ABC5B86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74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0" y="4986440"/>
            <a:ext cx="27251978" cy="2448272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151399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1B299295-1D72-40DD-97B4-54C6D75E8B31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345661" y="39677167"/>
            <a:ext cx="9588659" cy="22791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170064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2B84F50E-FBEB-4C51-8B82-D2ABC5B86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32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151399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1B299295-1D72-40DD-97B4-54C6D75E8B31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0345661" y="39677167"/>
            <a:ext cx="9588659" cy="22791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170064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2B84F50E-FBEB-4C51-8B82-D2ABC5B86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4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1" y="1704417"/>
            <a:ext cx="9961904" cy="7253667"/>
          </a:xfrm>
          <a:prstGeom prst="rect">
            <a:avLst/>
          </a:prstGeom>
        </p:spPr>
        <p:txBody>
          <a:bodyPr anchor="b"/>
          <a:lstStyle>
            <a:lvl1pPr algn="l">
              <a:defRPr sz="18187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32" y="1704420"/>
            <a:ext cx="16927349" cy="36535892"/>
          </a:xfrm>
          <a:prstGeom prst="rect">
            <a:avLst/>
          </a:prstGeom>
        </p:spPr>
        <p:txBody>
          <a:bodyPr/>
          <a:lstStyle>
            <a:lvl1pPr>
              <a:defRPr sz="29181"/>
            </a:lvl1pPr>
            <a:lvl2pPr>
              <a:defRPr sz="25583"/>
            </a:lvl2pPr>
            <a:lvl3pPr>
              <a:defRPr sz="21985"/>
            </a:lvl3pPr>
            <a:lvl4pPr>
              <a:defRPr sz="18187"/>
            </a:lvl4pPr>
            <a:lvl5pPr>
              <a:defRPr sz="18187"/>
            </a:lvl5pPr>
            <a:lvl6pPr>
              <a:defRPr sz="18187"/>
            </a:lvl6pPr>
            <a:lvl7pPr>
              <a:defRPr sz="18187"/>
            </a:lvl7pPr>
            <a:lvl8pPr>
              <a:defRPr sz="18187"/>
            </a:lvl8pPr>
            <a:lvl9pPr>
              <a:defRPr sz="18187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1" y="8958085"/>
            <a:ext cx="9961904" cy="29282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92"/>
            </a:lvl1pPr>
            <a:lvl2pPr marL="4173823" indent="0">
              <a:buNone/>
              <a:defRPr sz="10994"/>
            </a:lvl2pPr>
            <a:lvl3pPr marL="8347658" indent="0">
              <a:buNone/>
              <a:defRPr sz="9197"/>
            </a:lvl3pPr>
            <a:lvl4pPr marL="12521481" indent="0">
              <a:buNone/>
              <a:defRPr sz="8196"/>
            </a:lvl4pPr>
            <a:lvl5pPr marL="16695311" indent="0">
              <a:buNone/>
              <a:defRPr sz="8196"/>
            </a:lvl5pPr>
            <a:lvl6pPr marL="20869137" indent="0">
              <a:buNone/>
              <a:defRPr sz="8196"/>
            </a:lvl6pPr>
            <a:lvl7pPr marL="25042965" indent="0">
              <a:buNone/>
              <a:defRPr sz="8196"/>
            </a:lvl7pPr>
            <a:lvl8pPr marL="29216792" indent="0">
              <a:buNone/>
              <a:defRPr sz="8196"/>
            </a:lvl8pPr>
            <a:lvl9pPr marL="33390621" indent="0">
              <a:buNone/>
              <a:defRPr sz="8196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51399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1B299295-1D72-40DD-97B4-54C6D75E8B31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345661" y="39677167"/>
            <a:ext cx="9588659" cy="22791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2170064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2B84F50E-FBEB-4C51-8B82-D2ABC5B86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55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90" y="29965970"/>
            <a:ext cx="18167985" cy="3537654"/>
          </a:xfrm>
          <a:prstGeom prst="rect">
            <a:avLst/>
          </a:prstGeom>
        </p:spPr>
        <p:txBody>
          <a:bodyPr anchor="b"/>
          <a:lstStyle>
            <a:lvl1pPr algn="l">
              <a:defRPr sz="18187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90" y="3825023"/>
            <a:ext cx="18167985" cy="256851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181"/>
            </a:lvl1pPr>
            <a:lvl2pPr marL="4173823" indent="0">
              <a:buNone/>
              <a:defRPr sz="25583"/>
            </a:lvl2pPr>
            <a:lvl3pPr marL="8347658" indent="0">
              <a:buNone/>
              <a:defRPr sz="21985"/>
            </a:lvl3pPr>
            <a:lvl4pPr marL="12521481" indent="0">
              <a:buNone/>
              <a:defRPr sz="18187"/>
            </a:lvl4pPr>
            <a:lvl5pPr marL="16695311" indent="0">
              <a:buNone/>
              <a:defRPr sz="18187"/>
            </a:lvl5pPr>
            <a:lvl6pPr marL="20869137" indent="0">
              <a:buNone/>
              <a:defRPr sz="18187"/>
            </a:lvl6pPr>
            <a:lvl7pPr marL="25042965" indent="0">
              <a:buNone/>
              <a:defRPr sz="18187"/>
            </a:lvl7pPr>
            <a:lvl8pPr marL="29216792" indent="0">
              <a:buNone/>
              <a:defRPr sz="18187"/>
            </a:lvl8pPr>
            <a:lvl9pPr marL="33390621" indent="0">
              <a:buNone/>
              <a:defRPr sz="1818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90" y="33503625"/>
            <a:ext cx="18167985" cy="5024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792"/>
            </a:lvl1pPr>
            <a:lvl2pPr marL="4173823" indent="0">
              <a:buNone/>
              <a:defRPr sz="10994"/>
            </a:lvl2pPr>
            <a:lvl3pPr marL="8347658" indent="0">
              <a:buNone/>
              <a:defRPr sz="9197"/>
            </a:lvl3pPr>
            <a:lvl4pPr marL="12521481" indent="0">
              <a:buNone/>
              <a:defRPr sz="8196"/>
            </a:lvl4pPr>
            <a:lvl5pPr marL="16695311" indent="0">
              <a:buNone/>
              <a:defRPr sz="8196"/>
            </a:lvl5pPr>
            <a:lvl6pPr marL="20869137" indent="0">
              <a:buNone/>
              <a:defRPr sz="8196"/>
            </a:lvl6pPr>
            <a:lvl7pPr marL="25042965" indent="0">
              <a:buNone/>
              <a:defRPr sz="8196"/>
            </a:lvl7pPr>
            <a:lvl8pPr marL="29216792" indent="0">
              <a:buNone/>
              <a:defRPr sz="8196"/>
            </a:lvl8pPr>
            <a:lvl9pPr marL="33390621" indent="0">
              <a:buNone/>
              <a:defRPr sz="8196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51399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1B299295-1D72-40DD-97B4-54C6D75E8B31}" type="datetimeFigureOut">
              <a:rPr lang="de-DE" smtClean="0"/>
              <a:t>05.11.2019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345661" y="39677167"/>
            <a:ext cx="9588659" cy="227915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21700649" y="39677167"/>
            <a:ext cx="7065328" cy="2279156"/>
          </a:xfrm>
          <a:prstGeom prst="rect">
            <a:avLst/>
          </a:prstGeom>
        </p:spPr>
        <p:txBody>
          <a:bodyPr/>
          <a:lstStyle/>
          <a:p>
            <a:fld id="{2B84F50E-FBEB-4C51-8B82-D2ABC5B86F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19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 userDrawn="1"/>
        </p:nvSpPr>
        <p:spPr>
          <a:xfrm>
            <a:off x="-341733" y="4194350"/>
            <a:ext cx="30963440" cy="4032448"/>
          </a:xfrm>
          <a:prstGeom prst="rect">
            <a:avLst/>
          </a:prstGeom>
          <a:solidFill>
            <a:srgbClr val="C7D3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AFA"/>
              </a:solidFill>
            </a:endParaRPr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-1061813" y="40414374"/>
            <a:ext cx="31899544" cy="0"/>
          </a:xfrm>
          <a:prstGeom prst="line">
            <a:avLst/>
          </a:prstGeom>
          <a:ln>
            <a:solidFill>
              <a:srgbClr val="ADC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 userDrawn="1"/>
        </p:nvSpPr>
        <p:spPr>
          <a:xfrm>
            <a:off x="17372235" y="40990438"/>
            <a:ext cx="12889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Gemeinsames Bund-Länder-Programm für bessere Studienbedingungen und mehr Qualität in der Lehre</a:t>
            </a:r>
            <a:endParaRPr lang="de-DE" sz="20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Dieses Vorhaben wird aus Mitteln des Bundesministeriums für Bildung und Forschung unter dem Förderkennzeichen </a:t>
            </a:r>
            <a:b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01PL16061 gefördert. Die Verantwortung für den Inhalt liegt bei</a:t>
            </a:r>
            <a:r>
              <a:rPr lang="de-DE" sz="20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den Autorinnen und Autoren.</a:t>
            </a:r>
            <a:endParaRPr lang="de-DE" sz="2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81" y="40726773"/>
            <a:ext cx="4031026" cy="151216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4"/>
          <a:stretch/>
        </p:blipFill>
        <p:spPr>
          <a:xfrm>
            <a:off x="6189666" y="40597634"/>
            <a:ext cx="3981769" cy="226501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499" y="40994458"/>
            <a:ext cx="5508209" cy="100043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03" y="737966"/>
            <a:ext cx="7434848" cy="1436378"/>
          </a:xfrm>
          <a:prstGeom prst="rect">
            <a:avLst/>
          </a:prstGeom>
        </p:spPr>
      </p:pic>
      <p:sp>
        <p:nvSpPr>
          <p:cNvPr id="22" name="Gefaltete Ecke 21"/>
          <p:cNvSpPr/>
          <p:nvPr userDrawn="1"/>
        </p:nvSpPr>
        <p:spPr>
          <a:xfrm>
            <a:off x="21116651" y="727744"/>
            <a:ext cx="8568952" cy="3956422"/>
          </a:xfrm>
          <a:prstGeom prst="foldedCorner">
            <a:avLst>
              <a:gd name="adj" fmla="val 11314"/>
            </a:avLst>
          </a:prstGeom>
          <a:solidFill>
            <a:srgbClr val="E8E1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 userDrawn="1"/>
        </p:nvSpPr>
        <p:spPr>
          <a:xfrm>
            <a:off x="21260667" y="78517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+mn-lt"/>
              </a:rPr>
              <a:t>Ansprechperson</a:t>
            </a:r>
            <a:endParaRPr lang="de-DE" sz="3200" b="1" dirty="0">
              <a:latin typeface="+mn-lt"/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539" y="785170"/>
            <a:ext cx="8100394" cy="27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6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8347658" rtl="0" eaLnBrk="1" latinLnBrk="0" hangingPunct="1">
        <a:spcBef>
          <a:spcPct val="0"/>
        </a:spcBef>
        <a:buNone/>
        <a:defRPr sz="191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30371" indent="-3130371" algn="l" defTabSz="8347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9181" kern="1200">
          <a:solidFill>
            <a:schemeClr val="tx1"/>
          </a:solidFill>
          <a:latin typeface="+mn-lt"/>
          <a:ea typeface="+mn-ea"/>
          <a:cs typeface="+mn-cs"/>
        </a:defRPr>
      </a:lvl1pPr>
      <a:lvl2pPr marL="6782469" indent="-2608643" algn="l" defTabSz="8347658" rtl="0" eaLnBrk="1" latinLnBrk="0" hangingPunct="1">
        <a:spcBef>
          <a:spcPct val="20000"/>
        </a:spcBef>
        <a:buFont typeface="Arial" panose="020B0604020202020204" pitchFamily="34" charset="0"/>
        <a:buChar char="–"/>
        <a:defRPr sz="25583" kern="1200">
          <a:solidFill>
            <a:schemeClr val="tx1"/>
          </a:solidFill>
          <a:latin typeface="+mn-lt"/>
          <a:ea typeface="+mn-ea"/>
          <a:cs typeface="+mn-cs"/>
        </a:defRPr>
      </a:lvl2pPr>
      <a:lvl3pPr marL="10434568" indent="-2086914" algn="l" defTabSz="8347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985" kern="1200">
          <a:solidFill>
            <a:schemeClr val="tx1"/>
          </a:solidFill>
          <a:latin typeface="+mn-lt"/>
          <a:ea typeface="+mn-ea"/>
          <a:cs typeface="+mn-cs"/>
        </a:defRPr>
      </a:lvl3pPr>
      <a:lvl4pPr marL="14608394" indent="-2086914" algn="l" defTabSz="8347658" rtl="0" eaLnBrk="1" latinLnBrk="0" hangingPunct="1">
        <a:spcBef>
          <a:spcPct val="20000"/>
        </a:spcBef>
        <a:buFont typeface="Arial" panose="020B0604020202020204" pitchFamily="34" charset="0"/>
        <a:buChar char="–"/>
        <a:defRPr sz="18187" kern="1200">
          <a:solidFill>
            <a:schemeClr val="tx1"/>
          </a:solidFill>
          <a:latin typeface="+mn-lt"/>
          <a:ea typeface="+mn-ea"/>
          <a:cs typeface="+mn-cs"/>
        </a:defRPr>
      </a:lvl4pPr>
      <a:lvl5pPr marL="18782224" indent="-2086914" algn="l" defTabSz="8347658" rtl="0" eaLnBrk="1" latinLnBrk="0" hangingPunct="1">
        <a:spcBef>
          <a:spcPct val="20000"/>
        </a:spcBef>
        <a:buFont typeface="Arial" panose="020B0604020202020204" pitchFamily="34" charset="0"/>
        <a:buChar char="»"/>
        <a:defRPr sz="18187" kern="1200">
          <a:solidFill>
            <a:schemeClr val="tx1"/>
          </a:solidFill>
          <a:latin typeface="+mn-lt"/>
          <a:ea typeface="+mn-ea"/>
          <a:cs typeface="+mn-cs"/>
        </a:defRPr>
      </a:lvl5pPr>
      <a:lvl6pPr marL="22956052" indent="-2086914" algn="l" defTabSz="8347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87" kern="1200">
          <a:solidFill>
            <a:schemeClr val="tx1"/>
          </a:solidFill>
          <a:latin typeface="+mn-lt"/>
          <a:ea typeface="+mn-ea"/>
          <a:cs typeface="+mn-cs"/>
        </a:defRPr>
      </a:lvl6pPr>
      <a:lvl7pPr marL="27129878" indent="-2086914" algn="l" defTabSz="8347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87" kern="1200">
          <a:solidFill>
            <a:schemeClr val="tx1"/>
          </a:solidFill>
          <a:latin typeface="+mn-lt"/>
          <a:ea typeface="+mn-ea"/>
          <a:cs typeface="+mn-cs"/>
        </a:defRPr>
      </a:lvl7pPr>
      <a:lvl8pPr marL="31303705" indent="-2086914" algn="l" defTabSz="8347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87" kern="1200">
          <a:solidFill>
            <a:schemeClr val="tx1"/>
          </a:solidFill>
          <a:latin typeface="+mn-lt"/>
          <a:ea typeface="+mn-ea"/>
          <a:cs typeface="+mn-cs"/>
        </a:defRPr>
      </a:lvl8pPr>
      <a:lvl9pPr marL="35477534" indent="-2086914" algn="l" defTabSz="8347658" rtl="0" eaLnBrk="1" latinLnBrk="0" hangingPunct="1">
        <a:spcBef>
          <a:spcPct val="20000"/>
        </a:spcBef>
        <a:buFont typeface="Arial" panose="020B0604020202020204" pitchFamily="34" charset="0"/>
        <a:buChar char="•"/>
        <a:defRPr sz="181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1pPr>
      <a:lvl2pPr marL="4173823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2pPr>
      <a:lvl3pPr marL="8347658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3pPr>
      <a:lvl4pPr marL="12521481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4pPr>
      <a:lvl5pPr marL="16695311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5pPr>
      <a:lvl6pPr marL="20869137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6pPr>
      <a:lvl7pPr marL="25042965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7pPr>
      <a:lvl8pPr marL="29216792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8pPr>
      <a:lvl9pPr marL="33390621" algn="l" defTabSz="8347658" rtl="0" eaLnBrk="1" latinLnBrk="0" hangingPunct="1">
        <a:defRPr sz="163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65" userDrawn="1">
          <p15:clr>
            <a:srgbClr val="F26B43"/>
          </p15:clr>
        </p15:guide>
        <p15:guide id="2" pos="95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jpg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wmf"/><Relationship Id="rId9" Type="http://schemas.openxmlformats.org/officeDocument/2006/relationships/image" Target="../media/image11.jp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22363" y="4484129"/>
            <a:ext cx="290912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0" dirty="0" smtClean="0"/>
              <a:t>Lehrforschungsprojekt </a:t>
            </a:r>
          </a:p>
          <a:p>
            <a:pPr algn="ctr"/>
            <a:r>
              <a:rPr lang="de-DE" sz="10000" dirty="0" smtClean="0"/>
              <a:t>Deutsche Erinnerung – Nationalsozialismus</a:t>
            </a:r>
            <a:endParaRPr lang="de-DE" sz="10000" dirty="0"/>
          </a:p>
        </p:txBody>
      </p:sp>
      <p:sp>
        <p:nvSpPr>
          <p:cNvPr id="6" name="Textfeld 5"/>
          <p:cNvSpPr txBox="1"/>
          <p:nvPr/>
        </p:nvSpPr>
        <p:spPr>
          <a:xfrm>
            <a:off x="21476691" y="1314030"/>
            <a:ext cx="536551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dirty="0" smtClean="0"/>
              <a:t>Georg-August-Universität Göttingen</a:t>
            </a:r>
          </a:p>
          <a:p>
            <a:r>
              <a:rPr lang="de-DE" sz="2500" dirty="0"/>
              <a:t>Sozialwissenschaftliche Fakultät</a:t>
            </a:r>
          </a:p>
          <a:p>
            <a:r>
              <a:rPr lang="de-DE" sz="2500" dirty="0" smtClean="0"/>
              <a:t>Institut für Soziologie</a:t>
            </a:r>
          </a:p>
          <a:p>
            <a:r>
              <a:rPr lang="de-DE" sz="2500" dirty="0" smtClean="0"/>
              <a:t>Dr</a:t>
            </a:r>
            <a:r>
              <a:rPr lang="de-DE" sz="2500" dirty="0"/>
              <a:t>. Klaas </a:t>
            </a:r>
            <a:r>
              <a:rPr lang="de-DE" sz="2500" dirty="0" smtClean="0"/>
              <a:t>Kunst</a:t>
            </a:r>
          </a:p>
          <a:p>
            <a:r>
              <a:rPr lang="de-DE" sz="2500" dirty="0" smtClean="0"/>
              <a:t>Platz der Göttinger Sieben 3, 1.107</a:t>
            </a:r>
          </a:p>
          <a:p>
            <a:r>
              <a:rPr lang="de-DE" sz="2500" dirty="0" smtClean="0"/>
              <a:t>37073 Göttingen</a:t>
            </a:r>
          </a:p>
          <a:p>
            <a:r>
              <a:rPr lang="de-DE" sz="2500" dirty="0" smtClean="0"/>
              <a:t>Tel.: +49 (0)551 39-20472</a:t>
            </a:r>
          </a:p>
          <a:p>
            <a:r>
              <a:rPr lang="de-DE" sz="2500" dirty="0"/>
              <a:t>k</a:t>
            </a:r>
            <a:r>
              <a:rPr lang="de-DE" sz="2500" dirty="0" smtClean="0"/>
              <a:t>laas.kunst@sowi.uni-goettingen.de</a:t>
            </a:r>
            <a:endParaRPr lang="de-DE" sz="2500" dirty="0"/>
          </a:p>
        </p:txBody>
      </p:sp>
      <p:sp>
        <p:nvSpPr>
          <p:cNvPr id="7" name="Textfeld 6"/>
          <p:cNvSpPr txBox="1"/>
          <p:nvPr/>
        </p:nvSpPr>
        <p:spPr>
          <a:xfrm>
            <a:off x="1762483" y="8500501"/>
            <a:ext cx="14889672" cy="710879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lIns="182048" tIns="91023" rIns="182048" bIns="91023" rtlCol="0">
            <a:spAutoFit/>
          </a:bodyPr>
          <a:lstStyle/>
          <a:p>
            <a:r>
              <a:rPr lang="de-DE" sz="4500" b="1" u="sng" dirty="0" smtClean="0"/>
              <a:t>Kurzbeschreibung des Projekts</a:t>
            </a:r>
          </a:p>
          <a:p>
            <a:r>
              <a:rPr lang="de-DE" sz="4000" u="sng" dirty="0" smtClean="0"/>
              <a:t>Inhalt</a:t>
            </a:r>
            <a:r>
              <a:rPr lang="de-DE" sz="4000" dirty="0"/>
              <a:t>: Eine gemeinsame Geschichte ist einer der wichtigsten Grundpfeiler einer Nation</a:t>
            </a:r>
            <a:r>
              <a:rPr lang="de-DE" sz="4000" dirty="0" smtClean="0"/>
              <a:t>. </a:t>
            </a:r>
            <a:r>
              <a:rPr lang="de-DE" sz="4000" dirty="0"/>
              <a:t>Wer bei Erinnerungskulturen und Geschichtspolitik die Deutungsmacht besitzt, hat großen Einfluss auf die Geschicke eines Landes. In diesem </a:t>
            </a:r>
            <a:r>
              <a:rPr lang="de-DE" sz="4000" dirty="0" smtClean="0"/>
              <a:t>LFP haben </a:t>
            </a:r>
            <a:r>
              <a:rPr lang="de-DE" sz="4000" dirty="0"/>
              <a:t>wir </a:t>
            </a:r>
            <a:r>
              <a:rPr lang="de-DE" sz="4000" dirty="0" smtClean="0"/>
              <a:t>unterschiedliche </a:t>
            </a:r>
            <a:r>
              <a:rPr lang="de-DE" sz="4000" dirty="0"/>
              <a:t>Formen der Erinnerung auf staatlicher und nicht-staatlicher Ebene </a:t>
            </a:r>
            <a:r>
              <a:rPr lang="de-DE" sz="4000" dirty="0" smtClean="0"/>
              <a:t>untersucht. </a:t>
            </a:r>
          </a:p>
          <a:p>
            <a:r>
              <a:rPr lang="de-DE" sz="4000" dirty="0" smtClean="0"/>
              <a:t>Ebenfalls Teil waren eine Exkursion zum Jugend-KZ Moringen und eine nach Berlin Besuch des Frauen-KZ </a:t>
            </a:r>
            <a:r>
              <a:rPr lang="de-DE" sz="4000" dirty="0" err="1" smtClean="0"/>
              <a:t>Ravensbrück</a:t>
            </a:r>
            <a:r>
              <a:rPr lang="de-DE" sz="4000" dirty="0" smtClean="0"/>
              <a:t>, des Hauses der Wannsee-Konferenz und des </a:t>
            </a:r>
            <a:r>
              <a:rPr lang="de-DE" sz="4000" dirty="0" smtClean="0"/>
              <a:t>Dokumentationszentrums </a:t>
            </a:r>
            <a:r>
              <a:rPr lang="de-DE" sz="4000" dirty="0" smtClean="0"/>
              <a:t>NS-Zwangsarbeit.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012195" y="8560285"/>
            <a:ext cx="12601400" cy="70318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lIns="182048" tIns="91023" rIns="182048" bIns="91023" rtlCol="0">
            <a:spAutoFit/>
          </a:bodyPr>
          <a:lstStyle/>
          <a:p>
            <a:r>
              <a:rPr lang="de-DE" sz="4500" b="1" u="sng" dirty="0" smtClean="0"/>
              <a:t>Ziele des Projekts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de-DE" sz="4000" dirty="0" smtClean="0"/>
              <a:t>Vertieftes Wissen über den </a:t>
            </a:r>
            <a:r>
              <a:rPr lang="de-DE" sz="4000" dirty="0"/>
              <a:t>N</a:t>
            </a:r>
            <a:r>
              <a:rPr lang="de-DE" sz="4000" dirty="0" smtClean="0"/>
              <a:t>ationalsozialismus und den Umgang mit dieser Zeit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de-DE" sz="4000" dirty="0" smtClean="0"/>
              <a:t>Fördern und Fordern der Studierenden bei:</a:t>
            </a:r>
          </a:p>
          <a:p>
            <a:r>
              <a:rPr lang="de-DE" sz="4000" dirty="0"/>
              <a:t> </a:t>
            </a:r>
            <a:r>
              <a:rPr lang="de-DE" sz="4000" dirty="0" smtClean="0"/>
              <a:t>         - Praktischer Forschung</a:t>
            </a:r>
          </a:p>
          <a:p>
            <a:r>
              <a:rPr lang="de-DE" sz="4000" dirty="0" smtClean="0"/>
              <a:t>          - Akademischen Präsentationen</a:t>
            </a:r>
          </a:p>
          <a:p>
            <a:r>
              <a:rPr lang="de-DE" sz="4000" dirty="0" smtClean="0"/>
              <a:t>          - Akademischem Netzwerken</a:t>
            </a:r>
          </a:p>
          <a:p>
            <a:r>
              <a:rPr lang="de-DE" sz="4000" dirty="0" smtClean="0"/>
              <a:t>          - Wissenschaftliches Schreiben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de-DE" sz="4000" dirty="0" smtClean="0"/>
              <a:t>Implementation von E-Learning-Tools:</a:t>
            </a:r>
          </a:p>
          <a:p>
            <a:r>
              <a:rPr lang="de-DE" sz="4000" dirty="0" smtClean="0"/>
              <a:t>          - In Lehreinheiten</a:t>
            </a:r>
          </a:p>
          <a:p>
            <a:r>
              <a:rPr lang="de-DE" sz="4000" dirty="0" smtClean="0"/>
              <a:t>          - In der Organisation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721930" y="15873135"/>
            <a:ext cx="27851112" cy="641629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lIns="182048" tIns="91023" rIns="182048" bIns="91023" rtlCol="0">
            <a:spAutoFit/>
          </a:bodyPr>
          <a:lstStyle/>
          <a:p>
            <a:r>
              <a:rPr lang="de-DE" sz="4500" b="1" u="sng" dirty="0" smtClean="0"/>
              <a:t>Projektdesign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000" dirty="0" smtClean="0"/>
              <a:t>Vorbereitungsphase</a:t>
            </a:r>
          </a:p>
          <a:p>
            <a:r>
              <a:rPr lang="de-DE" sz="4000" dirty="0" smtClean="0"/>
              <a:t>          - Inhaltliche Recherche und Vorbereitung</a:t>
            </a:r>
          </a:p>
          <a:p>
            <a:r>
              <a:rPr lang="de-DE" sz="4000" dirty="0" smtClean="0"/>
              <a:t>          - Recherche und Training zu E-Learning Tools</a:t>
            </a:r>
          </a:p>
          <a:p>
            <a:r>
              <a:rPr lang="de-DE" sz="4000" dirty="0" smtClean="0"/>
              <a:t>          - Suche nach Partnern </a:t>
            </a:r>
            <a:r>
              <a:rPr lang="de-DE" sz="4000" dirty="0" smtClean="0">
                <a:sym typeface="Wingdings" panose="05000000000000000000" pitchFamily="2" charset="2"/>
              </a:rPr>
              <a:t> Projekt ‚Internationalisierung der Curricula‘ und Adam von Trott-Stiftung</a:t>
            </a:r>
            <a:endParaRPr lang="de-DE" sz="4000" dirty="0" smtClean="0"/>
          </a:p>
          <a:p>
            <a:r>
              <a:rPr lang="de-DE" sz="4000" dirty="0" smtClean="0"/>
              <a:t>          - Design des Lehrforschungsprojekts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000" dirty="0" smtClean="0"/>
              <a:t>Lehrphase</a:t>
            </a:r>
          </a:p>
          <a:p>
            <a:r>
              <a:rPr lang="de-DE" sz="4000" dirty="0" smtClean="0"/>
              <a:t>          - Eröffnungssitzung (</a:t>
            </a:r>
            <a:r>
              <a:rPr lang="de-DE" sz="4000" u="sng" dirty="0" err="1" smtClean="0"/>
              <a:t>Kahoot</a:t>
            </a:r>
            <a:r>
              <a:rPr lang="de-DE" sz="4000" dirty="0" smtClean="0"/>
              <a:t>, Silent </a:t>
            </a:r>
            <a:r>
              <a:rPr lang="de-DE" sz="4000" dirty="0" err="1" smtClean="0"/>
              <a:t>Discussion</a:t>
            </a:r>
            <a:r>
              <a:rPr lang="de-DE" sz="4000" dirty="0" smtClean="0"/>
              <a:t>, Konzept, </a:t>
            </a:r>
            <a:r>
              <a:rPr lang="de-DE" sz="4000" dirty="0" smtClean="0"/>
              <a:t>Theorie, </a:t>
            </a:r>
            <a:r>
              <a:rPr lang="de-DE" sz="4000" u="sng" dirty="0" err="1" smtClean="0"/>
              <a:t>Citavi</a:t>
            </a:r>
            <a:r>
              <a:rPr lang="de-DE" sz="4000" u="sng" dirty="0" smtClean="0"/>
              <a:t>-Literaturlisten</a:t>
            </a:r>
            <a:r>
              <a:rPr lang="de-DE" sz="4000" dirty="0" smtClean="0"/>
              <a:t>)</a:t>
            </a:r>
            <a:endParaRPr lang="de-DE" sz="4000" dirty="0" smtClean="0"/>
          </a:p>
          <a:p>
            <a:r>
              <a:rPr lang="de-DE" sz="4000" dirty="0" smtClean="0"/>
              <a:t>          - Angeleitete und Selbststudienphase (</a:t>
            </a:r>
            <a:r>
              <a:rPr lang="de-DE" sz="4000" u="sng" dirty="0" err="1" smtClean="0"/>
              <a:t>StudI</a:t>
            </a:r>
            <a:r>
              <a:rPr lang="de-DE" sz="4000" u="sng" dirty="0" smtClean="0"/>
              <a:t>-Pads</a:t>
            </a:r>
            <a:r>
              <a:rPr lang="de-DE" sz="4000" dirty="0" smtClean="0"/>
              <a:t>, </a:t>
            </a:r>
            <a:r>
              <a:rPr lang="de-DE" sz="4000" u="sng" dirty="0" smtClean="0"/>
              <a:t>ILIAS-Lerneinheit</a:t>
            </a:r>
            <a:r>
              <a:rPr lang="de-DE" sz="4000" dirty="0" smtClean="0"/>
              <a:t>, </a:t>
            </a:r>
            <a:r>
              <a:rPr lang="de-DE" sz="4000" u="sng" dirty="0" smtClean="0"/>
              <a:t>Digitaler Fragenparkplatz</a:t>
            </a:r>
            <a:r>
              <a:rPr lang="de-DE" sz="4000" dirty="0" smtClean="0"/>
              <a:t>)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000" dirty="0" smtClean="0"/>
              <a:t>Schreib- und </a:t>
            </a:r>
            <a:r>
              <a:rPr lang="de-DE" sz="4000" dirty="0" smtClean="0"/>
              <a:t>Outcome-Phase</a:t>
            </a:r>
            <a:endParaRPr lang="de-DE" sz="40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1721930" y="33690358"/>
            <a:ext cx="27625450" cy="649324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lIns="182048" tIns="91023" rIns="182048" bIns="91023" rtlCol="0">
            <a:spAutoFit/>
          </a:bodyPr>
          <a:lstStyle/>
          <a:p>
            <a:r>
              <a:rPr lang="de-DE" sz="5000" b="1" u="sng" dirty="0" smtClean="0"/>
              <a:t>Outcomes</a:t>
            </a:r>
            <a:endParaRPr lang="de-DE" sz="4000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500" u="sng" dirty="0" err="1" smtClean="0"/>
              <a:t>Posterpräsentationen</a:t>
            </a:r>
            <a:r>
              <a:rPr lang="de-DE" sz="4500" dirty="0" smtClean="0"/>
              <a:t>: Im Kontext des Lehrforschungsprojekts, in der Universität, auf der Homepage des Projekts, bei ‚Wissenswert. Science </a:t>
            </a:r>
            <a:r>
              <a:rPr lang="de-DE" sz="4500" dirty="0" err="1" smtClean="0"/>
              <a:t>goes</a:t>
            </a:r>
            <a:r>
              <a:rPr lang="de-DE" sz="4500" dirty="0" smtClean="0"/>
              <a:t> City‘ und dem Tag der Lehre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500" u="sng" dirty="0" err="1" smtClean="0"/>
              <a:t>Erklärvideo</a:t>
            </a:r>
            <a:r>
              <a:rPr lang="de-DE" sz="4500" dirty="0" smtClean="0"/>
              <a:t> </a:t>
            </a:r>
            <a:r>
              <a:rPr lang="de-DE" sz="4500" dirty="0" err="1" smtClean="0"/>
              <a:t>Posterpräsentationen</a:t>
            </a:r>
            <a:r>
              <a:rPr lang="de-DE" sz="4500" dirty="0" smtClean="0"/>
              <a:t> mit </a:t>
            </a:r>
            <a:r>
              <a:rPr lang="de-DE" sz="4500" dirty="0" err="1" smtClean="0"/>
              <a:t>Camtasia</a:t>
            </a:r>
            <a:endParaRPr lang="de-DE" sz="4500" dirty="0" smtClean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500" dirty="0" smtClean="0"/>
              <a:t>Stadtführungen zu Erinnerungsorten des Nationalsozialismus in Göttingen und Berlin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500" dirty="0" smtClean="0"/>
              <a:t>Weiterentwicklung der Inhalte der Göttingen-Stadtführung in eine </a:t>
            </a:r>
            <a:r>
              <a:rPr lang="de-DE" sz="4500" u="sng" dirty="0" smtClean="0"/>
              <a:t>App über Spot on</a:t>
            </a:r>
            <a:r>
              <a:rPr lang="de-DE" sz="4500" dirty="0" smtClean="0"/>
              <a:t> (mit </a:t>
            </a:r>
            <a:r>
              <a:rPr lang="de-DE" sz="4500" dirty="0" err="1" smtClean="0"/>
              <a:t>Actionbound</a:t>
            </a:r>
            <a:r>
              <a:rPr lang="de-DE" sz="4500" dirty="0" smtClean="0"/>
              <a:t>) zusammen mit der Landeszentrale für politische Bildung Niedersachsen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500" dirty="0" smtClean="0"/>
              <a:t>Veröffentlichen der Inhalte zu Göttinger Erinnerungsorten auf </a:t>
            </a:r>
            <a:r>
              <a:rPr lang="de-DE" sz="4500" u="sng" dirty="0" smtClean="0"/>
              <a:t>www.wiki-goettingen.de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de-DE" sz="4500" u="sng" dirty="0" smtClean="0"/>
              <a:t>Online-Publikation der schriftlichen Arbeiten der Studierenden in der der </a:t>
            </a:r>
            <a:r>
              <a:rPr lang="de-DE" sz="4500" u="sng" dirty="0" err="1" smtClean="0"/>
              <a:t>SowiPro</a:t>
            </a:r>
            <a:r>
              <a:rPr lang="de-DE" sz="4500" u="sng" dirty="0" smtClean="0"/>
              <a:t>-Reihe</a:t>
            </a:r>
          </a:p>
        </p:txBody>
      </p:sp>
      <p:graphicFrame>
        <p:nvGraphicFramePr>
          <p:cNvPr id="3" name="Objek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557136"/>
              </p:ext>
            </p:extLst>
          </p:nvPr>
        </p:nvGraphicFramePr>
        <p:xfrm>
          <a:off x="1623561" y="22157293"/>
          <a:ext cx="7755785" cy="10965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räsentation" r:id="rId3" imgW="15768720" imgH="22294800" progId="PowerPoint.Show.12">
                  <p:embed/>
                </p:oleObj>
              </mc:Choice>
              <mc:Fallback>
                <p:oleObj name="Präsentation" r:id="rId3" imgW="15768720" imgH="222948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3561" y="22157293"/>
                        <a:ext cx="7755785" cy="109656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522363" y="305466"/>
            <a:ext cx="9433047" cy="387714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 wrap="square" lIns="182048" tIns="91023" rIns="182048" bIns="91023" rtlCol="0">
            <a:spAutoFit/>
          </a:bodyPr>
          <a:lstStyle/>
          <a:p>
            <a:endParaRPr lang="de-DE" sz="6000" dirty="0" smtClean="0"/>
          </a:p>
          <a:p>
            <a:endParaRPr lang="de-DE" sz="6000" dirty="0"/>
          </a:p>
          <a:p>
            <a:endParaRPr lang="de-DE" sz="6000" dirty="0" smtClean="0"/>
          </a:p>
          <a:p>
            <a:endParaRPr lang="de-DE" sz="6000" dirty="0" smtClean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670" y="30045876"/>
            <a:ext cx="6294644" cy="434582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455" y="789864"/>
            <a:ext cx="9049404" cy="1748302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798" y="30669661"/>
            <a:ext cx="3272925" cy="32729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40" y="22553272"/>
            <a:ext cx="12841492" cy="7163800"/>
          </a:xfrm>
          <a:prstGeom prst="rect">
            <a:avLst/>
          </a:prstGeom>
        </p:spPr>
      </p:pic>
      <p:pic>
        <p:nvPicPr>
          <p:cNvPr id="23" name="Inhaltsplatzhalter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01" y="14713491"/>
            <a:ext cx="3388751" cy="2117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nhaltsplatzhalter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673" y="14696428"/>
            <a:ext cx="3053587" cy="2035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616" y="14757263"/>
            <a:ext cx="3388752" cy="2030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Picture 2" descr="[ZDF] ì°ë¦¬ë¤ ì´ë¨¸ë, ì°ë¦¬ë¤ ìë²ì§ (Unsere MÃ¼tter, unsere VÃ¤ter, 2013 ...">
            <a:extLst>
              <a:ext uri="{FF2B5EF4-FFF2-40B4-BE49-F238E27FC236}">
                <a16:creationId xmlns:a16="http://schemas.microsoft.com/office/drawing/2014/main" id="{761BA3BA-B402-41B6-AF27-1F0EBB223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1845" y="22149818"/>
            <a:ext cx="3777480" cy="20604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467" y="22183768"/>
            <a:ext cx="3388754" cy="213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Grafik 29"/>
          <p:cNvPicPr/>
          <p:nvPr/>
        </p:nvPicPr>
        <p:blipFill rotWithShape="1">
          <a:blip r:embed="rId14"/>
          <a:srcRect r="72553" b="49148"/>
          <a:stretch/>
        </p:blipFill>
        <p:spPr bwMode="auto">
          <a:xfrm>
            <a:off x="20066488" y="25296594"/>
            <a:ext cx="9433048" cy="8281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342" y="15006853"/>
            <a:ext cx="6157069" cy="6482980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B41E0AF-0981-BE4E-8309-F476C808397E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235" y="18549877"/>
            <a:ext cx="2243780" cy="2855149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775" y="38663539"/>
            <a:ext cx="4892820" cy="148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1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Benutzerdefiniert</PresentationFormat>
  <Paragraphs>42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Larissa</vt:lpstr>
      <vt:lpstr>Präsentation</vt:lpstr>
      <vt:lpstr>PowerPoint-Präsentation</vt:lpstr>
    </vt:vector>
  </TitlesOfParts>
  <Company>Universität Göttingen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Peukert, Franziska</dc:creator>
  <cp:lastModifiedBy>Kunst, Klaas</cp:lastModifiedBy>
  <cp:revision>59</cp:revision>
  <cp:lastPrinted>2019-11-05T09:43:51Z</cp:lastPrinted>
  <dcterms:created xsi:type="dcterms:W3CDTF">2017-01-16T13:00:43Z</dcterms:created>
  <dcterms:modified xsi:type="dcterms:W3CDTF">2019-11-05T11:47:46Z</dcterms:modified>
</cp:coreProperties>
</file>